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Bitter Medium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  <p:embeddedFont>
      <p:font typeface="Open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y_h4gwhyG4emZpd1Ad2CtNyztcXmuGu6" TargetMode="External"/><Relationship Id="rId5" Type="http://schemas.openxmlformats.org/officeDocument/2006/relationships/hyperlink" Target="mailto:bhawna.kumari@example.com" TargetMode="External"/><Relationship Id="rId7" Type="http://schemas.openxmlformats.org/officeDocument/2006/relationships/hyperlink" Target="https://www.linkedin.com/in/bhawnakumari" TargetMode="External"/><Relationship Id="rId8" Type="http://schemas.openxmlformats.org/officeDocument/2006/relationships/hyperlink" Target="https://www.linkedin.com/in/bhawna-kumari-data-analyst/" TargetMode="External"/><Relationship Id="rId10" Type="http://schemas.openxmlformats.org/officeDocument/2006/relationships/hyperlink" Target="https://github.com/Bhawna013" TargetMode="External"/><Relationship Id="rId1" Type="http://schemas.openxmlformats.org/officeDocument/2006/relationships/image" Target="../media/image-11-1.png"/><Relationship Id="rId3" Type="http://schemas.openxmlformats.org/officeDocument/2006/relationships/image" Target="../media/image-11-2.png"/><Relationship Id="rId4" Type="http://schemas.openxmlformats.org/officeDocument/2006/relationships/image" Target="../media/image-11-3.png"/><Relationship Id="rId6" Type="http://schemas.openxmlformats.org/officeDocument/2006/relationships/image" Target="../media/image-11-4.png"/><Relationship Id="rId9" Type="http://schemas.openxmlformats.org/officeDocument/2006/relationships/image" Target="../media/image-11-5.png"/><Relationship Id="rId11" Type="http://schemas.openxmlformats.org/officeDocument/2006/relationships/slideLayout" Target="../slideLayouts/slideLayout12.xml"/><Relationship Id="rId1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6539"/>
            <a:ext cx="5794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Banking Risk Analytics in Financial Services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34810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how data minimizes lending risk while maximizing customer value through comprehensive banking analytics.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619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800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Made by - Bhawna Kumari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7765"/>
            <a:ext cx="6913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43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Achievements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024664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dashboards provide effective visualization of banking operations, enabling banks to track loan amounts, client distribution, and account metrics by investor type.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0615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banks show highest client concentration, offering strategic insights for competitive positioning.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2443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Opportunities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02466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individual investor portfolios in real-time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82976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nationality-based lending patterns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63486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strategies to increase client acquisition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4399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account type performance metrics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160" y="948690"/>
            <a:ext cx="7228761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Further Exploration &amp; Connect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160" y="1888450"/>
            <a:ext cx="772167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 deeper into the data analysis and code on the Google Colab platform: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1160" y="2442210"/>
            <a:ext cx="772167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Google Colab Notebook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1160" y="3072170"/>
            <a:ext cx="4643914" cy="507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Connect with the Author</a:t>
            </a:r>
            <a:endParaRPr lang="en-US" sz="3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60" y="3884890"/>
            <a:ext cx="507921" cy="5079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73041" y="400550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Bhawna Kumari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473041" y="4444841"/>
            <a:ext cx="297191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Analyst | SQL, Python, Power BI, Excel, Tableau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21" y="3884890"/>
            <a:ext cx="507921" cy="5079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60802" y="400550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Email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5460802" y="4444841"/>
            <a:ext cx="29720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60" y="5501521"/>
            <a:ext cx="507921" cy="5079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73041" y="562213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LinkedIn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473041" y="6061472"/>
            <a:ext cx="297191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https://www.linkedin.com/in/bhawna-kumari-data-analyst/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8921" y="5501521"/>
            <a:ext cx="507921" cy="50792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460802" y="562213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Github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5460802" y="6061472"/>
            <a:ext cx="29720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5460802" y="6508552"/>
            <a:ext cx="29720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Bhawna013 - Overview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5460802" y="6955631"/>
            <a:ext cx="29720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76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Structure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14499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Multi-table banking database with 3,000 rows and 25 columns, containing client details, banking relationships, and investment data linked through primary and foreign keys.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6144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for database management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4196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with Pandas for analysis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224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with DAX for visualization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60298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Matplotlib &amp; Seaborn for EDA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6081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Workflow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MySQL banking database and imported 3,000-row dataset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MySQL with Python using pymysql library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EDA Process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Cleaned, transformed, and visualized data in Google Colab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Dashboard Build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processed data into Power BI for business insights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583763"/>
            <a:ext cx="6366034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Exploratory Data Analysis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350" y="1565434"/>
            <a:ext cx="3722965" cy="3445312"/>
          </a:xfrm>
          <a:prstGeom prst="roundRect">
            <a:avLst>
              <a:gd name="adj" fmla="val 258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9139" y="1785223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D2600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280" y="1924526"/>
            <a:ext cx="286464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9139" y="263413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Descriptive Statistics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9139" y="3093125"/>
            <a:ext cx="3283387" cy="1697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Income and loan distributions showed right-skewed patterns, indicating a small subset of high-value clients driving portfolio value.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485" y="1565434"/>
            <a:ext cx="3722965" cy="3445312"/>
          </a:xfrm>
          <a:prstGeom prst="roundRect">
            <a:avLst>
              <a:gd name="adj" fmla="val 258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84274" y="1785223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D2600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415" y="1924526"/>
            <a:ext cx="286464" cy="3581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4274" y="2634139"/>
            <a:ext cx="275617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Income Segmentation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84274" y="3093125"/>
            <a:ext cx="3283387" cy="1697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Categorized income into Low, Medium, and High tiers. High-income customers dominate, reinforcing Private Banking concentration.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29350" y="5222915"/>
            <a:ext cx="7658100" cy="2426613"/>
          </a:xfrm>
          <a:prstGeom prst="roundRect">
            <a:avLst>
              <a:gd name="adj" fmla="val 367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49139" y="5442704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D2600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80" y="5582007"/>
            <a:ext cx="286464" cy="3581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9139" y="6291620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Categorical Analysis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9139" y="6750606"/>
            <a:ext cx="721852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Assessed demographic distribution, customer segmentation, and loyalty tiers to detect lending or deposit patterns.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28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Correlation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109793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positive correlation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between Bank Deposits, Checking Accounts, and Saving Accounts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77797"/>
            <a:ext cx="43124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 correlation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between Business Lending and Bank Loans indicates potential overlap in loan exposure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08702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 correlation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between Credit Card Balance and total lending suggests separate risk profile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153656" y="2505908"/>
            <a:ext cx="269045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clients are professionals in technical or structural roles, consistent with high-income segmentation patterns observed throughout the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4866"/>
            <a:ext cx="6936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 BI Data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472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02318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476625"/>
            <a:ext cx="3471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Engagement Days Column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6704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Calculated client tenure from joining date to measure relationship longevity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9472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02318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476625"/>
            <a:ext cx="2854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Processing Fees Logic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96704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conditional formatting: high fee structure = 0.05 processing fee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9472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02318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476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Income Band Bins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96704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bins: &lt;$100K as Low, &lt;$300K as Mid, remainder as High income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18021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FAD3B8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469731"/>
            <a:ext cx="283488" cy="22681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30906" y="540150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DAX Formulas Created: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Total Deposit (sum of all deposit accounts), Total Loan (sum of all lending products), Total Fees (loan amount × processing fees)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5902643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Loan Portfolio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1049" y="4488418"/>
            <a:ext cx="4179213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$4.4B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1483757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Total Loans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1049" y="5966936"/>
            <a:ext cx="41792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$1.8B bank loans, $2.6B business lending, $9.5M credit cards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25534" y="4488418"/>
            <a:ext cx="4179213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59%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5938242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Lending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225534" y="5966936"/>
            <a:ext cx="41792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Dominates loan book, indicating corporate client focus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680019" y="4488418"/>
            <a:ext cx="4179332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53%</a:t>
            </a:r>
            <a:endParaRPr lang="en-US" sz="5700" dirty="0"/>
          </a:p>
        </p:txBody>
      </p:sp>
      <p:sp>
        <p:nvSpPr>
          <p:cNvPr id="11" name="Text 8"/>
          <p:cNvSpPr/>
          <p:nvPr/>
        </p:nvSpPr>
        <p:spPr>
          <a:xfrm>
            <a:off x="10392847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High-Income Share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80019" y="5966936"/>
            <a:ext cx="417933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$942.49M held by high-income clients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1049" y="6919555"/>
            <a:ext cx="1308830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Banks lead significantly in loan issuance. European clients dominate the portfolio, with top borrowing occupations including Account Coordinators, Database Professionals, and Office Assistants.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965" y="378738"/>
            <a:ext cx="3443288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Deposit Distribution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1084540"/>
            <a:ext cx="13666470" cy="74849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820239" y="8600003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472105"/>
          </a:solidFill>
          <a:ln/>
        </p:spPr>
      </p:sp>
      <p:sp>
        <p:nvSpPr>
          <p:cNvPr id="5" name="Text 2"/>
          <p:cNvSpPr/>
          <p:nvPr/>
        </p:nvSpPr>
        <p:spPr>
          <a:xfrm>
            <a:off x="4018836" y="8600003"/>
            <a:ext cx="917019" cy="137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Bank Deposits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6615113" y="8600003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B3520D"/>
          </a:solidFill>
          <a:ln/>
        </p:spPr>
      </p:sp>
      <p:sp>
        <p:nvSpPr>
          <p:cNvPr id="7" name="Text 4"/>
          <p:cNvSpPr/>
          <p:nvPr/>
        </p:nvSpPr>
        <p:spPr>
          <a:xfrm>
            <a:off x="6813709" y="8600003"/>
            <a:ext cx="1201460" cy="137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Accounts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9694545" y="8600003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F28B42"/>
          </a:solidFill>
          <a:ln/>
        </p:spPr>
      </p:sp>
      <p:sp>
        <p:nvSpPr>
          <p:cNvPr id="9" name="Text 6"/>
          <p:cNvSpPr/>
          <p:nvPr/>
        </p:nvSpPr>
        <p:spPr>
          <a:xfrm>
            <a:off x="9893141" y="8600003"/>
            <a:ext cx="1101090" cy="137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Savings Accounts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81965" y="9016603"/>
            <a:ext cx="6665238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deposits: $3.8 billion.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Private Banks dominate deposit volume, indicating high-value, low-volume client structure. High-income clients contribute 54% ($2.03B) of total deposits.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90817" y="9016603"/>
            <a:ext cx="6665238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European clients hold the largest share, followed by Asian and American customers. Geographic diversification is limited with strong Euro-centric concentration.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449" y="586502"/>
            <a:ext cx="5253395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Strategic Insights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449" y="1558290"/>
            <a:ext cx="3731538" cy="2937391"/>
          </a:xfrm>
          <a:prstGeom prst="roundRect">
            <a:avLst>
              <a:gd name="adj" fmla="val 3736"/>
            </a:avLst>
          </a:prstGeom>
          <a:solidFill>
            <a:srgbClr val="FFF8F0"/>
          </a:solidFill>
          <a:ln w="22860">
            <a:solidFill>
              <a:srgbClr val="D2600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2589" y="1558290"/>
            <a:ext cx="91440" cy="2937391"/>
          </a:xfrm>
          <a:prstGeom prst="roundRect">
            <a:avLst>
              <a:gd name="adj" fmla="val 96519"/>
            </a:avLst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1036915" y="1791176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Concentration Risk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36915" y="2245400"/>
            <a:ext cx="3197185" cy="2017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Loan and deposit exposure concentrated in Private Banking and high-income clients. Geographic risk centered on European markets requires diversification.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013" y="1558290"/>
            <a:ext cx="3731538" cy="2937391"/>
          </a:xfrm>
          <a:prstGeom prst="roundRect">
            <a:avLst>
              <a:gd name="adj" fmla="val 3736"/>
            </a:avLst>
          </a:prstGeom>
          <a:solidFill>
            <a:srgbClr val="FFF8F0"/>
          </a:solidFill>
          <a:ln w="22860">
            <a:solidFill>
              <a:srgbClr val="D2600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153" y="1558290"/>
            <a:ext cx="91440" cy="2937391"/>
          </a:xfrm>
          <a:prstGeom prst="roundRect">
            <a:avLst>
              <a:gd name="adj" fmla="val 96519"/>
            </a:avLst>
          </a:prstGeom>
          <a:solidFill>
            <a:srgbClr val="D2600F"/>
          </a:solidFill>
          <a:ln/>
        </p:spPr>
      </p:sp>
      <p:sp>
        <p:nvSpPr>
          <p:cNvPr id="10" name="Text 7"/>
          <p:cNvSpPr/>
          <p:nvPr/>
        </p:nvSpPr>
        <p:spPr>
          <a:xfrm>
            <a:off x="4978479" y="1791176"/>
            <a:ext cx="271141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Growth Opportunities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978479" y="2245400"/>
            <a:ext cx="3197185" cy="2017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Consumer credit underrepresented with minimal credit card penetration. Expansion potential in mass retail products and diversified income tiers.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5449" y="4705707"/>
            <a:ext cx="3731538" cy="2937391"/>
          </a:xfrm>
          <a:prstGeom prst="roundRect">
            <a:avLst>
              <a:gd name="adj" fmla="val 3736"/>
            </a:avLst>
          </a:prstGeom>
          <a:solidFill>
            <a:srgbClr val="FFF8F0"/>
          </a:solidFill>
          <a:ln w="22860">
            <a:solidFill>
              <a:srgbClr val="D2600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2589" y="4705707"/>
            <a:ext cx="91440" cy="2937391"/>
          </a:xfrm>
          <a:prstGeom prst="roundRect">
            <a:avLst>
              <a:gd name="adj" fmla="val 96519"/>
            </a:avLst>
          </a:prstGeom>
          <a:solidFill>
            <a:srgbClr val="D2600F"/>
          </a:solidFill>
          <a:ln/>
        </p:spPr>
      </p:sp>
      <p:sp>
        <p:nvSpPr>
          <p:cNvPr id="14" name="Text 11"/>
          <p:cNvSpPr/>
          <p:nvPr/>
        </p:nvSpPr>
        <p:spPr>
          <a:xfrm>
            <a:off x="1036915" y="4938593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Portfolio Stability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6915" y="5392817"/>
            <a:ext cx="3197185" cy="2017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distribution ensures stability via high-creditworthiness clients but limits scalability. Balance needed between risk-return and sustained growth.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2025-10-14T11:12:26Z</dcterms:created>
  <dcterms:modified xsi:type="dcterms:W3CDTF">2025-10-14T11:12:26Z</dcterms:modified>
</cp:coreProperties>
</file>